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37C"/>
    <a:srgbClr val="2F4C5F"/>
    <a:srgbClr val="0B29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8" d="100"/>
          <a:sy n="108" d="100"/>
        </p:scale>
        <p:origin x="-2104" y="-13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8010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EX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690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7747" y="2904703"/>
            <a:ext cx="3774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B293D"/>
                </a:solidFill>
                <a:latin typeface="Open Sans"/>
                <a:cs typeface="Open Sans"/>
              </a:rPr>
              <a:t>Your Pay-a-you-go friend for grocery needs.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EX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6901" cy="5143500"/>
          </a:xfrm>
          <a:prstGeom prst="rect">
            <a:avLst/>
          </a:prstGeom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269464" y="445025"/>
            <a:ext cx="65628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0B293D"/>
                </a:solidFill>
                <a:latin typeface="Open Sans"/>
                <a:cs typeface="Open Sans"/>
              </a:rPr>
              <a:t>Team</a:t>
            </a:r>
            <a:endParaRPr sz="2500" b="1" dirty="0">
              <a:solidFill>
                <a:srgbClr val="0B293D"/>
              </a:solidFill>
              <a:latin typeface="Open Sans"/>
              <a:cs typeface="Open Sans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2716299" y="964315"/>
            <a:ext cx="5939615" cy="576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400" b="1" dirty="0" err="1">
                <a:solidFill>
                  <a:srgbClr val="0B293D"/>
                </a:solidFill>
                <a:latin typeface="Open Sans"/>
                <a:cs typeface="Open Sans"/>
              </a:rPr>
              <a:t>Kannan</a:t>
            </a:r>
            <a:r>
              <a:rPr lang="en-US" sz="1400" b="1" dirty="0">
                <a:solidFill>
                  <a:srgbClr val="0B293D"/>
                </a:solidFill>
                <a:latin typeface="Open Sans"/>
                <a:cs typeface="Open Sans"/>
              </a:rPr>
              <a:t> </a:t>
            </a:r>
            <a:r>
              <a:rPr lang="en-US" sz="1400" b="1" dirty="0" err="1">
                <a:solidFill>
                  <a:srgbClr val="0B293D"/>
                </a:solidFill>
                <a:latin typeface="Open Sans"/>
                <a:cs typeface="Open Sans"/>
              </a:rPr>
              <a:t>Reghu</a:t>
            </a:r>
            <a:endParaRPr lang="en-US" sz="1400" b="1" dirty="0">
              <a:solidFill>
                <a:srgbClr val="0B293D"/>
              </a:solidFill>
              <a:latin typeface="Open Sans"/>
              <a:cs typeface="Open Sans"/>
            </a:endParaRPr>
          </a:p>
          <a:p>
            <a:pPr marL="0" lvl="0" indent="0">
              <a:buNone/>
            </a:pPr>
            <a:r>
              <a:rPr lang="en-US" sz="1400" i="1" dirty="0">
                <a:solidFill>
                  <a:srgbClr val="2F4C5F"/>
                </a:solidFill>
                <a:latin typeface="Open Sans"/>
                <a:cs typeface="Open Sans"/>
              </a:rPr>
              <a:t>Founder</a:t>
            </a:r>
            <a:r>
              <a:rPr lang="en-US" sz="1400" i="1" dirty="0">
                <a:solidFill>
                  <a:srgbClr val="0B293D"/>
                </a:solidFill>
                <a:latin typeface="Open Sans"/>
                <a:cs typeface="Open Sans"/>
              </a:rPr>
              <a:t>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sp>
        <p:nvSpPr>
          <p:cNvPr id="5" name="Shape 117"/>
          <p:cNvSpPr txBox="1">
            <a:spLocks/>
          </p:cNvSpPr>
          <p:nvPr/>
        </p:nvSpPr>
        <p:spPr>
          <a:xfrm>
            <a:off x="2269464" y="1470480"/>
            <a:ext cx="6562836" cy="205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1000" dirty="0" err="1">
                <a:solidFill>
                  <a:srgbClr val="3C637C"/>
                </a:solidFill>
                <a:latin typeface="Open Sans"/>
                <a:cs typeface="Open Sans"/>
              </a:rPr>
              <a:t>Kannan</a:t>
            </a:r>
            <a:r>
              <a:rPr lang="en-US" sz="1000" dirty="0">
                <a:solidFill>
                  <a:srgbClr val="3C637C"/>
                </a:solidFill>
                <a:latin typeface="Open Sans"/>
                <a:cs typeface="Open Sans"/>
              </a:rPr>
              <a:t> comes onboard with 9 years of experience crafting high performance consumer and enterprise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000" dirty="0">
                <a:solidFill>
                  <a:srgbClr val="3C637C"/>
                </a:solidFill>
                <a:latin typeface="Open Sans"/>
                <a:cs typeface="Open Sans"/>
              </a:rPr>
              <a:t>applications on web, mobile and cloud ecosystem. Proven track record in building technology startups and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000" dirty="0">
                <a:solidFill>
                  <a:srgbClr val="3C637C"/>
                </a:solidFill>
                <a:latin typeface="Open Sans"/>
                <a:cs typeface="Open Sans"/>
              </a:rPr>
              <a:t>frontline leadership in mission critical commercial launches in Singapore and Europe. Key contributions to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000" dirty="0">
                <a:solidFill>
                  <a:srgbClr val="3C637C"/>
                </a:solidFill>
                <a:latin typeface="Open Sans"/>
                <a:cs typeface="Open Sans"/>
              </a:rPr>
              <a:t>healthcare, retail, internet of things, real estate, education, e-commerce, telecom and entertainment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000" dirty="0">
                <a:solidFill>
                  <a:srgbClr val="3C637C"/>
                </a:solidFill>
                <a:latin typeface="Open Sans"/>
                <a:cs typeface="Open Sans"/>
              </a:rPr>
              <a:t>industries. Proven track record of playing key role in C-Level to launch 3 technology startups in consulting,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000" dirty="0">
                <a:solidFill>
                  <a:srgbClr val="3C637C"/>
                </a:solidFill>
                <a:latin typeface="Open Sans"/>
                <a:cs typeface="Open Sans"/>
              </a:rPr>
              <a:t>telecom and e-commerce industries helping them to achieve seed to series A potential. He is contributing to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000" dirty="0" err="1">
                <a:solidFill>
                  <a:srgbClr val="3C637C"/>
                </a:solidFill>
                <a:latin typeface="Open Sans"/>
                <a:cs typeface="Open Sans"/>
              </a:rPr>
              <a:t>Frischh</a:t>
            </a:r>
            <a:r>
              <a:rPr lang="en-US" sz="1000" dirty="0">
                <a:solidFill>
                  <a:srgbClr val="3C637C"/>
                </a:solidFill>
                <a:latin typeface="Open Sans"/>
                <a:cs typeface="Open Sans"/>
              </a:rPr>
              <a:t> with core expertise in business development, strategic planning and technology architectures.</a:t>
            </a:r>
            <a:endParaRPr lang="en-US" sz="10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sp>
        <p:nvSpPr>
          <p:cNvPr id="6" name="Shape 111"/>
          <p:cNvSpPr txBox="1">
            <a:spLocks/>
          </p:cNvSpPr>
          <p:nvPr/>
        </p:nvSpPr>
        <p:spPr>
          <a:xfrm>
            <a:off x="2704073" y="2963025"/>
            <a:ext cx="5939615" cy="57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nl-NL" sz="1400" b="1" dirty="0" err="1">
                <a:solidFill>
                  <a:srgbClr val="0B293D"/>
                </a:solidFill>
                <a:latin typeface="Open Sans"/>
                <a:cs typeface="Open Sans"/>
              </a:rPr>
              <a:t>Ramachandran</a:t>
            </a:r>
            <a:r>
              <a:rPr lang="nl-NL" sz="1400" b="1" dirty="0">
                <a:solidFill>
                  <a:srgbClr val="0B293D"/>
                </a:solidFill>
                <a:latin typeface="Open Sans"/>
                <a:cs typeface="Open Sans"/>
              </a:rPr>
              <a:t> </a:t>
            </a:r>
            <a:r>
              <a:rPr lang="nl-NL" sz="1400" b="1" dirty="0" err="1">
                <a:solidFill>
                  <a:srgbClr val="0B293D"/>
                </a:solidFill>
                <a:latin typeface="Open Sans"/>
                <a:cs typeface="Open Sans"/>
              </a:rPr>
              <a:t>Nair</a:t>
            </a:r>
            <a:endParaRPr lang="nl-NL" sz="1400" b="1" dirty="0">
              <a:solidFill>
                <a:srgbClr val="0B293D"/>
              </a:solidFill>
              <a:latin typeface="Open Sans"/>
              <a:cs typeface="Open Sans"/>
            </a:endParaRPr>
          </a:p>
          <a:p>
            <a:pPr marL="0" indent="0">
              <a:buNone/>
            </a:pPr>
            <a:r>
              <a:rPr lang="en-US" sz="1400" i="1" dirty="0">
                <a:solidFill>
                  <a:srgbClr val="2F4C5F"/>
                </a:solidFill>
                <a:latin typeface="Open Sans"/>
                <a:cs typeface="Open Sans"/>
              </a:rPr>
              <a:t>Co-</a:t>
            </a:r>
            <a:r>
              <a:rPr lang="en-US" sz="1400" i="1" dirty="0" smtClean="0">
                <a:solidFill>
                  <a:srgbClr val="2F4C5F"/>
                </a:solidFill>
                <a:latin typeface="Open Sans"/>
                <a:cs typeface="Open Sans"/>
              </a:rPr>
              <a:t>Founder</a:t>
            </a:r>
            <a:r>
              <a:rPr lang="en-US" sz="1400" i="1" dirty="0" smtClean="0">
                <a:solidFill>
                  <a:srgbClr val="0B293D"/>
                </a:solidFill>
                <a:latin typeface="Open Sans"/>
                <a:cs typeface="Open Sans"/>
              </a:rPr>
              <a:t> </a:t>
            </a:r>
          </a:p>
          <a:p>
            <a:pPr marL="0" indent="0">
              <a:buFont typeface="Arial"/>
              <a:buNone/>
            </a:pPr>
            <a:endParaRPr lang="en-US" sz="1100" dirty="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sp>
        <p:nvSpPr>
          <p:cNvPr id="7" name="Shape 117"/>
          <p:cNvSpPr txBox="1">
            <a:spLocks/>
          </p:cNvSpPr>
          <p:nvPr/>
        </p:nvSpPr>
        <p:spPr>
          <a:xfrm>
            <a:off x="2280756" y="3480961"/>
            <a:ext cx="6562836" cy="128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1000" dirty="0" err="1">
                <a:solidFill>
                  <a:srgbClr val="3C637C"/>
                </a:solidFill>
                <a:latin typeface="Open Sans"/>
                <a:cs typeface="Open Sans"/>
              </a:rPr>
              <a:t>Ramachandran</a:t>
            </a:r>
            <a:r>
              <a:rPr lang="en-US" sz="1000" dirty="0">
                <a:solidFill>
                  <a:srgbClr val="3C637C"/>
                </a:solidFill>
                <a:latin typeface="Open Sans"/>
                <a:cs typeface="Open Sans"/>
              </a:rPr>
              <a:t> is a web engineering geek with 8 years of industry experiencing in building web applications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000" dirty="0">
                <a:solidFill>
                  <a:srgbClr val="3C637C"/>
                </a:solidFill>
                <a:latin typeface="Open Sans"/>
                <a:cs typeface="Open Sans"/>
              </a:rPr>
              <a:t>across multiple domains. He comes from very strong entrepreneur and operations background leading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000" dirty="0">
                <a:solidFill>
                  <a:srgbClr val="3C637C"/>
                </a:solidFill>
                <a:latin typeface="Open Sans"/>
                <a:cs typeface="Open Sans"/>
              </a:rPr>
              <a:t>multiple teams in the consulting space of India. He has played key roles in developing backend systems for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000" dirty="0">
                <a:solidFill>
                  <a:srgbClr val="3C637C"/>
                </a:solidFill>
                <a:latin typeface="Open Sans"/>
                <a:cs typeface="Open Sans"/>
              </a:rPr>
              <a:t>world class projects including https://</a:t>
            </a:r>
            <a:r>
              <a:rPr lang="en-US" sz="1000" dirty="0" err="1">
                <a:solidFill>
                  <a:srgbClr val="3C637C"/>
                </a:solidFill>
                <a:latin typeface="Open Sans"/>
                <a:cs typeface="Open Sans"/>
              </a:rPr>
              <a:t>www.tizen.org</a:t>
            </a:r>
            <a:r>
              <a:rPr lang="en-US" sz="1000" dirty="0">
                <a:solidFill>
                  <a:srgbClr val="3C637C"/>
                </a:solidFill>
                <a:latin typeface="Open Sans"/>
                <a:cs typeface="Open Sans"/>
              </a:rPr>
              <a:t>/. He is contributing to </a:t>
            </a:r>
            <a:r>
              <a:rPr lang="en-US" sz="1000" dirty="0" err="1">
                <a:solidFill>
                  <a:srgbClr val="3C637C"/>
                </a:solidFill>
                <a:latin typeface="Open Sans"/>
                <a:cs typeface="Open Sans"/>
              </a:rPr>
              <a:t>Frischh</a:t>
            </a:r>
            <a:r>
              <a:rPr lang="en-US" sz="1000" dirty="0">
                <a:solidFill>
                  <a:srgbClr val="3C637C"/>
                </a:solidFill>
                <a:latin typeface="Open Sans"/>
                <a:cs typeface="Open Sans"/>
              </a:rPr>
              <a:t> in terms of team building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000" dirty="0">
                <a:solidFill>
                  <a:srgbClr val="3C637C"/>
                </a:solidFill>
                <a:latin typeface="Open Sans"/>
                <a:cs typeface="Open Sans"/>
              </a:rPr>
              <a:t>and operations management for sales, marketing and shopper network management.</a:t>
            </a:r>
            <a:endParaRPr lang="en-US" sz="10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623222" y="445025"/>
            <a:ext cx="80665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0B293D"/>
                </a:solidFill>
                <a:latin typeface="Open Sans"/>
                <a:cs typeface="Open Sans"/>
              </a:rPr>
              <a:t>Funding</a:t>
            </a:r>
            <a:endParaRPr sz="2500" b="1" dirty="0">
              <a:solidFill>
                <a:srgbClr val="0B293D"/>
              </a:solidFill>
              <a:latin typeface="Open Sans"/>
              <a:cs typeface="Open Sans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23222" y="1017725"/>
            <a:ext cx="8360564" cy="616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We are looking for a 12 months bootstrap funding of 80K USD for an equity of 7% for a pre-money valuation of</a:t>
            </a:r>
          </a:p>
          <a:p>
            <a:pPr marL="0" lv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300K USD.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pic>
        <p:nvPicPr>
          <p:cNvPr id="2" name="Picture 1" descr="fund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10" y="1834551"/>
            <a:ext cx="7854932" cy="27142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EX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6901" cy="5143500"/>
          </a:xfrm>
          <a:prstGeom prst="rect">
            <a:avLst/>
          </a:prstGeom>
        </p:spPr>
      </p:pic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923164" y="1753035"/>
            <a:ext cx="3933256" cy="473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0B293D"/>
                </a:solidFill>
                <a:latin typeface="Open Sans"/>
                <a:cs typeface="Open Sans"/>
              </a:rPr>
              <a:t>Contact </a:t>
            </a:r>
            <a:r>
              <a:rPr lang="en" sz="2500" b="1" dirty="0">
                <a:solidFill>
                  <a:srgbClr val="0B293D"/>
                </a:solidFill>
                <a:latin typeface="Open Sans"/>
                <a:cs typeface="Open Sans"/>
              </a:rPr>
              <a:t>Us</a:t>
            </a:r>
            <a:endParaRPr sz="2500" b="1" dirty="0">
              <a:solidFill>
                <a:srgbClr val="0B293D"/>
              </a:solidFill>
              <a:latin typeface="Open Sans"/>
              <a:cs typeface="Open Sans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923164" y="2602867"/>
            <a:ext cx="5873472" cy="726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50000"/>
              </a:lnSpc>
              <a:spcAft>
                <a:spcPts val="1600"/>
              </a:spcAft>
              <a:buNone/>
            </a:pPr>
            <a:r>
              <a:rPr lang="en-US" sz="1400" dirty="0">
                <a:solidFill>
                  <a:srgbClr val="0B293D"/>
                </a:solidFill>
                <a:latin typeface="Open Sans"/>
                <a:cs typeface="Open Sans"/>
              </a:rPr>
              <a:t>For any queries and inquiry, please send us a note </a:t>
            </a:r>
            <a:r>
              <a:rPr lang="en-US" sz="1400" dirty="0" smtClean="0">
                <a:solidFill>
                  <a:srgbClr val="0B293D"/>
                </a:solidFill>
                <a:latin typeface="Open Sans"/>
                <a:cs typeface="Open Sans"/>
              </a:rPr>
              <a:t>at</a:t>
            </a:r>
          </a:p>
          <a:p>
            <a:pPr marL="0" lvl="0" indent="0">
              <a:lnSpc>
                <a:spcPct val="50000"/>
              </a:lnSpc>
              <a:spcAft>
                <a:spcPts val="1600"/>
              </a:spcAft>
              <a:buNone/>
            </a:pPr>
            <a:r>
              <a:rPr lang="en" sz="2300" b="1" dirty="0" smtClean="0">
                <a:solidFill>
                  <a:srgbClr val="0B293D"/>
                </a:solidFill>
                <a:latin typeface="Open Sans"/>
                <a:cs typeface="Open Sans"/>
              </a:rPr>
              <a:t>support@frischh.com</a:t>
            </a:r>
            <a:endParaRPr sz="2300" b="1" dirty="0">
              <a:solidFill>
                <a:srgbClr val="0B293D"/>
              </a:solidFill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EX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6901" cy="514350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29289" y="1051152"/>
            <a:ext cx="303958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0B293D"/>
                </a:solidFill>
                <a:latin typeface="Open Sans"/>
                <a:cs typeface="Open Sans"/>
              </a:rPr>
              <a:t>Problem</a:t>
            </a:r>
            <a:endParaRPr sz="2500" b="1" dirty="0">
              <a:solidFill>
                <a:srgbClr val="0B293D"/>
              </a:solidFill>
              <a:latin typeface="Open Sans"/>
              <a:cs typeface="Open Sans"/>
            </a:endParaRPr>
          </a:p>
        </p:txBody>
      </p:sp>
      <p:sp>
        <p:nvSpPr>
          <p:cNvPr id="6" name="Shape 117"/>
          <p:cNvSpPr txBox="1">
            <a:spLocks/>
          </p:cNvSpPr>
          <p:nvPr/>
        </p:nvSpPr>
        <p:spPr>
          <a:xfrm>
            <a:off x="1086995" y="1764515"/>
            <a:ext cx="5897779" cy="83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Access to fresh grocery is a daily or weekly hassle, made of round trips across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multiple local stores and long waiting queues.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sp>
        <p:nvSpPr>
          <p:cNvPr id="7" name="Shape 117"/>
          <p:cNvSpPr txBox="1">
            <a:spLocks/>
          </p:cNvSpPr>
          <p:nvPr/>
        </p:nvSpPr>
        <p:spPr>
          <a:xfrm>
            <a:off x="1098287" y="2575475"/>
            <a:ext cx="5897779" cy="83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A non-transparent market prevents consumers from easily comparing prices,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products and availability across multiple local stores at a single glance.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sp>
        <p:nvSpPr>
          <p:cNvPr id="8" name="Shape 117"/>
          <p:cNvSpPr txBox="1">
            <a:spLocks/>
          </p:cNvSpPr>
          <p:nvPr/>
        </p:nvSpPr>
        <p:spPr>
          <a:xfrm>
            <a:off x="1086528" y="3351635"/>
            <a:ext cx="5897779" cy="83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No smart financial advisor exist to </a:t>
            </a:r>
            <a:r>
              <a:rPr lang="en-US" sz="1200" dirty="0" err="1">
                <a:solidFill>
                  <a:srgbClr val="3C637C"/>
                </a:solidFill>
                <a:latin typeface="Open Sans"/>
                <a:cs typeface="Open Sans"/>
              </a:rPr>
              <a:t>optimise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your grocery expenses and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consumers cannot know the local store promotions or offers unless they visit.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DEX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6901" cy="5143500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739324" y="1100045"/>
            <a:ext cx="50929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0B293D"/>
                </a:solidFill>
                <a:latin typeface="Open Sans"/>
                <a:cs typeface="Open Sans"/>
              </a:rPr>
              <a:t>Introducing </a:t>
            </a:r>
            <a:r>
              <a:rPr lang="en-US" sz="2500" b="1" dirty="0" err="1">
                <a:solidFill>
                  <a:srgbClr val="0B293D"/>
                </a:solidFill>
                <a:latin typeface="Open Sans"/>
                <a:cs typeface="Open Sans"/>
              </a:rPr>
              <a:t>Frischh</a:t>
            </a:r>
            <a:endParaRPr sz="2500" b="1" dirty="0">
              <a:solidFill>
                <a:srgbClr val="0B293D"/>
              </a:solidFill>
              <a:latin typeface="Open Sans"/>
              <a:cs typeface="Open Sans"/>
            </a:endParaRPr>
          </a:p>
        </p:txBody>
      </p:sp>
      <p:sp>
        <p:nvSpPr>
          <p:cNvPr id="6" name="Shape 117"/>
          <p:cNvSpPr txBox="1">
            <a:spLocks/>
          </p:cNvSpPr>
          <p:nvPr/>
        </p:nvSpPr>
        <p:spPr>
          <a:xfrm>
            <a:off x="4118197" y="1823314"/>
            <a:ext cx="4714103" cy="83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A mobile platform which brings your favorite local grocery retail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stores to your doorsteps on a Pay-as-you-go subscription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model.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sp>
        <p:nvSpPr>
          <p:cNvPr id="7" name="Shape 117"/>
          <p:cNvSpPr txBox="1">
            <a:spLocks/>
          </p:cNvSpPr>
          <p:nvPr/>
        </p:nvSpPr>
        <p:spPr>
          <a:xfrm>
            <a:off x="4129489" y="2575474"/>
            <a:ext cx="4714103" cy="83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A single window access to all your </a:t>
            </a:r>
            <a:r>
              <a:rPr lang="en-US" sz="1200" dirty="0" err="1">
                <a:solidFill>
                  <a:srgbClr val="3C637C"/>
                </a:solidFill>
                <a:latin typeface="Open Sans"/>
                <a:cs typeface="Open Sans"/>
              </a:rPr>
              <a:t>favourite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local stores which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helps you save money and time spent on weekly grocery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shopping.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sp>
        <p:nvSpPr>
          <p:cNvPr id="8" name="Shape 117"/>
          <p:cNvSpPr txBox="1">
            <a:spLocks/>
          </p:cNvSpPr>
          <p:nvPr/>
        </p:nvSpPr>
        <p:spPr>
          <a:xfrm>
            <a:off x="4140781" y="3398194"/>
            <a:ext cx="4714103" cy="83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Keep yourself informed about local promotions and </a:t>
            </a:r>
            <a:r>
              <a:rPr lang="en-US" sz="1200" dirty="0" err="1">
                <a:solidFill>
                  <a:srgbClr val="3C637C"/>
                </a:solidFill>
                <a:latin typeface="Open Sans"/>
                <a:cs typeface="Open Sans"/>
              </a:rPr>
              <a:t>optimise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your grocery expenses based on intelligent expense</a:t>
            </a:r>
          </a:p>
          <a:p>
            <a:pPr marL="0" indent="0">
              <a:buNone/>
            </a:pPr>
            <a:r>
              <a:rPr lang="en-US" sz="1200" dirty="0" err="1">
                <a:solidFill>
                  <a:srgbClr val="3C637C"/>
                </a:solidFill>
                <a:latin typeface="Open Sans"/>
                <a:cs typeface="Open Sans"/>
              </a:rPr>
              <a:t>optimisation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advices.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DEX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" y="0"/>
            <a:ext cx="9136901" cy="5143500"/>
          </a:xfrm>
          <a:prstGeom prst="rect">
            <a:avLst/>
          </a:prstGeom>
        </p:spPr>
      </p:pic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540908" y="445025"/>
            <a:ext cx="82913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0B293D"/>
                </a:solidFill>
                <a:latin typeface="Open Sans"/>
                <a:cs typeface="Open Sans"/>
              </a:rPr>
              <a:t>Key </a:t>
            </a:r>
            <a:r>
              <a:rPr lang="en-US" sz="2500" b="1" dirty="0">
                <a:solidFill>
                  <a:srgbClr val="0B293D"/>
                </a:solidFill>
                <a:latin typeface="Open Sans"/>
                <a:cs typeface="Open Sans"/>
              </a:rPr>
              <a:t>Features</a:t>
            </a:r>
            <a:endParaRPr sz="2500" b="1" dirty="0">
              <a:solidFill>
                <a:srgbClr val="0B293D"/>
              </a:solidFill>
              <a:latin typeface="Open Sans"/>
              <a:cs typeface="Open Sans"/>
            </a:endParaRPr>
          </a:p>
        </p:txBody>
      </p:sp>
      <p:sp>
        <p:nvSpPr>
          <p:cNvPr id="6" name="Shape 117"/>
          <p:cNvSpPr txBox="1">
            <a:spLocks/>
          </p:cNvSpPr>
          <p:nvPr/>
        </p:nvSpPr>
        <p:spPr>
          <a:xfrm>
            <a:off x="1116162" y="1093217"/>
            <a:ext cx="4599122" cy="83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B293D"/>
                </a:solidFill>
                <a:latin typeface="Open Sans"/>
                <a:cs typeface="Open Sans"/>
              </a:rPr>
              <a:t>Explore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- 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Explore multiple stores and setup your </a:t>
            </a:r>
            <a:r>
              <a:rPr lang="en-US" sz="1200" dirty="0" err="1">
                <a:solidFill>
                  <a:srgbClr val="3C637C"/>
                </a:solidFill>
                <a:latin typeface="Open Sans"/>
                <a:cs typeface="Open Sans"/>
              </a:rPr>
              <a:t>Frischh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baskets with your </a:t>
            </a:r>
            <a:r>
              <a:rPr lang="en-US" sz="1200" dirty="0" err="1">
                <a:solidFill>
                  <a:srgbClr val="3C637C"/>
                </a:solidFill>
                <a:latin typeface="Open Sans"/>
                <a:cs typeface="Open Sans"/>
              </a:rPr>
              <a:t>favourite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grocery items.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sp>
        <p:nvSpPr>
          <p:cNvPr id="7" name="Shape 117"/>
          <p:cNvSpPr txBox="1">
            <a:spLocks/>
          </p:cNvSpPr>
          <p:nvPr/>
        </p:nvSpPr>
        <p:spPr>
          <a:xfrm>
            <a:off x="1127454" y="1739985"/>
            <a:ext cx="4599122" cy="83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B293D"/>
                </a:solidFill>
                <a:latin typeface="Open Sans"/>
                <a:cs typeface="Open Sans"/>
              </a:rPr>
              <a:t>Subscribe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- 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Subscribe to your </a:t>
            </a:r>
            <a:r>
              <a:rPr lang="en-US" sz="1200" dirty="0" err="1">
                <a:solidFill>
                  <a:srgbClr val="3C637C"/>
                </a:solidFill>
                <a:latin typeface="Open Sans"/>
                <a:cs typeface="Open Sans"/>
              </a:rPr>
              <a:t>Frischh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baskets with a flexible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daily, weekly or monthly delivery frequencies.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sp>
        <p:nvSpPr>
          <p:cNvPr id="8" name="Shape 117"/>
          <p:cNvSpPr txBox="1">
            <a:spLocks/>
          </p:cNvSpPr>
          <p:nvPr/>
        </p:nvSpPr>
        <p:spPr>
          <a:xfrm>
            <a:off x="1127454" y="2392503"/>
            <a:ext cx="4599122" cy="91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B293D"/>
                </a:solidFill>
                <a:latin typeface="Open Sans"/>
                <a:cs typeface="Open Sans"/>
              </a:rPr>
              <a:t>Pay-as-you-go 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- 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Setup your </a:t>
            </a:r>
            <a:r>
              <a:rPr lang="en-US" sz="1200" dirty="0" err="1">
                <a:solidFill>
                  <a:srgbClr val="3C637C"/>
                </a:solidFill>
                <a:latin typeface="Open Sans"/>
                <a:cs typeface="Open Sans"/>
              </a:rPr>
              <a:t>Frischh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wallet with the preferred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payment method or top-up your wallet from bank account to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pay your grocery bills monthly.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sp>
        <p:nvSpPr>
          <p:cNvPr id="9" name="Shape 117"/>
          <p:cNvSpPr txBox="1">
            <a:spLocks/>
          </p:cNvSpPr>
          <p:nvPr/>
        </p:nvSpPr>
        <p:spPr>
          <a:xfrm>
            <a:off x="1116162" y="3205580"/>
            <a:ext cx="4599122" cy="91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B293D"/>
                </a:solidFill>
                <a:latin typeface="Open Sans"/>
                <a:cs typeface="Open Sans"/>
              </a:rPr>
              <a:t>Pause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- 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Pause, edit or cancel your </a:t>
            </a:r>
            <a:r>
              <a:rPr lang="en-US" sz="1200" dirty="0" err="1">
                <a:solidFill>
                  <a:srgbClr val="3C637C"/>
                </a:solidFill>
                <a:latin typeface="Open Sans"/>
                <a:cs typeface="Open Sans"/>
              </a:rPr>
              <a:t>Frischh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basket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subscriptions anytime you want, and your payment and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subsequent delivery stops exactly at the same moment.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sp>
        <p:nvSpPr>
          <p:cNvPr id="10" name="Shape 117"/>
          <p:cNvSpPr txBox="1">
            <a:spLocks/>
          </p:cNvSpPr>
          <p:nvPr/>
        </p:nvSpPr>
        <p:spPr>
          <a:xfrm>
            <a:off x="1115229" y="4038414"/>
            <a:ext cx="6245831" cy="91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B293D"/>
                </a:solidFill>
                <a:latin typeface="Open Sans"/>
                <a:cs typeface="Open Sans"/>
              </a:rPr>
              <a:t>Optimize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- </a:t>
            </a:r>
            <a:r>
              <a:rPr lang="en-US" sz="1200" dirty="0" err="1">
                <a:solidFill>
                  <a:srgbClr val="3C637C"/>
                </a:solidFill>
                <a:latin typeface="Open Sans"/>
                <a:cs typeface="Open Sans"/>
              </a:rPr>
              <a:t>Analyse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your consumption every month and </a:t>
            </a:r>
            <a:r>
              <a:rPr lang="en-US" sz="1200" dirty="0" err="1">
                <a:solidFill>
                  <a:srgbClr val="3C637C"/>
                </a:solidFill>
                <a:latin typeface="Open Sans"/>
                <a:cs typeface="Open Sans"/>
              </a:rPr>
              <a:t>optimise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your grocery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expenses by adopting promotion advices for your local stores.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 –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6901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192950"/>
            <a:ext cx="8520600" cy="62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Open Sans"/>
                <a:cs typeface="Open Sans"/>
              </a:rPr>
              <a:t>How it </a:t>
            </a:r>
            <a:r>
              <a:rPr lang="en" sz="2500" b="1" dirty="0">
                <a:latin typeface="Open Sans"/>
                <a:cs typeface="Open Sans"/>
              </a:rPr>
              <a:t>works</a:t>
            </a:r>
            <a:endParaRPr sz="2500" b="1" dirty="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EX-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0" y="0"/>
            <a:ext cx="9136901" cy="5143500"/>
          </a:xfrm>
          <a:prstGeom prst="rect">
            <a:avLst/>
          </a:prstGeom>
        </p:spPr>
      </p:pic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2974997" y="579775"/>
            <a:ext cx="58573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Open Sans"/>
                <a:cs typeface="Open Sans"/>
              </a:rPr>
              <a:t>Market</a:t>
            </a:r>
            <a:endParaRPr sz="2500" b="1" dirty="0">
              <a:latin typeface="Open Sans"/>
              <a:cs typeface="Open San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2974996" y="1152475"/>
            <a:ext cx="5857304" cy="1270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The online E-Grocery delivery market is estimated to be around $600 million in</a:t>
            </a:r>
          </a:p>
          <a:p>
            <a:pPr marL="0" lv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India and is pegged to touch $5 billion by 2020 at a CAGR of 72%. </a:t>
            </a:r>
            <a:r>
              <a:rPr lang="en-US" sz="1200" dirty="0" err="1">
                <a:solidFill>
                  <a:srgbClr val="3C637C"/>
                </a:solidFill>
                <a:latin typeface="Open Sans"/>
                <a:cs typeface="Open Sans"/>
              </a:rPr>
              <a:t>Frischh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is</a:t>
            </a:r>
          </a:p>
          <a:p>
            <a:pPr marL="0" lv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targeting </a:t>
            </a:r>
            <a:r>
              <a:rPr lang="en-US" sz="1200" b="1" dirty="0">
                <a:solidFill>
                  <a:srgbClr val="3C637C"/>
                </a:solidFill>
                <a:latin typeface="Open Sans"/>
                <a:cs typeface="Open Sans"/>
              </a:rPr>
              <a:t>Cochin, Kerala 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as the target city to initiate its operations.</a:t>
            </a:r>
            <a:endParaRPr sz="1300" dirty="0">
              <a:solidFill>
                <a:srgbClr val="3E3E3E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sz="1300" dirty="0">
              <a:solidFill>
                <a:srgbClr val="3E3E3E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" y="0"/>
            <a:ext cx="9136901" cy="5143500"/>
          </a:xfrm>
          <a:prstGeom prst="rect">
            <a:avLst/>
          </a:prstGeom>
        </p:spPr>
      </p:pic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546877" y="1111805"/>
            <a:ext cx="44741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Open Sans"/>
                <a:cs typeface="Open Sans"/>
              </a:rPr>
              <a:t>Competitive </a:t>
            </a:r>
            <a:r>
              <a:rPr lang="en" sz="2500" b="1" dirty="0">
                <a:latin typeface="Open Sans"/>
                <a:cs typeface="Open Sans"/>
              </a:rPr>
              <a:t>Advantage</a:t>
            </a:r>
            <a:endParaRPr sz="2500" b="1" dirty="0">
              <a:latin typeface="Open Sans"/>
              <a:cs typeface="Open Sans"/>
            </a:endParaRPr>
          </a:p>
        </p:txBody>
      </p:sp>
      <p:sp>
        <p:nvSpPr>
          <p:cNvPr id="8" name="Shape 117"/>
          <p:cNvSpPr txBox="1">
            <a:spLocks/>
          </p:cNvSpPr>
          <p:nvPr/>
        </p:nvSpPr>
        <p:spPr>
          <a:xfrm>
            <a:off x="963294" y="1892897"/>
            <a:ext cx="4198855" cy="83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Strong foundation for pay-as-you-go subscription model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to market.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sp>
        <p:nvSpPr>
          <p:cNvPr id="10" name="Shape 117"/>
          <p:cNvSpPr txBox="1">
            <a:spLocks/>
          </p:cNvSpPr>
          <p:nvPr/>
        </p:nvSpPr>
        <p:spPr>
          <a:xfrm>
            <a:off x="951535" y="2680813"/>
            <a:ext cx="4892629" cy="78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Insightful analytics to understand your grocery expense.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sp>
        <p:nvSpPr>
          <p:cNvPr id="11" name="Shape 117"/>
          <p:cNvSpPr txBox="1">
            <a:spLocks/>
          </p:cNvSpPr>
          <p:nvPr/>
        </p:nvSpPr>
        <p:spPr>
          <a:xfrm>
            <a:off x="963294" y="3303611"/>
            <a:ext cx="4892629" cy="100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A single window multi-vendor approach giving choice to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consumers.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6901" cy="5143500"/>
          </a:xfrm>
          <a:prstGeom prst="rect">
            <a:avLst/>
          </a:prstGeom>
        </p:spPr>
      </p:pic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470356" y="404192"/>
            <a:ext cx="41626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0B293D"/>
                </a:solidFill>
                <a:latin typeface="Open Sans"/>
                <a:cs typeface="Open Sans"/>
              </a:rPr>
              <a:t>Business </a:t>
            </a:r>
            <a:r>
              <a:rPr lang="en" sz="2500" b="1" dirty="0">
                <a:solidFill>
                  <a:srgbClr val="0B293D"/>
                </a:solidFill>
                <a:latin typeface="Open Sans"/>
                <a:cs typeface="Open Sans"/>
              </a:rPr>
              <a:t>Model</a:t>
            </a:r>
            <a:endParaRPr sz="2500" b="1" dirty="0">
              <a:solidFill>
                <a:srgbClr val="0B293D"/>
              </a:solidFill>
              <a:latin typeface="Open Sans"/>
              <a:cs typeface="Open Sans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482115" y="964320"/>
            <a:ext cx="7955572" cy="493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200" dirty="0" err="1">
                <a:solidFill>
                  <a:srgbClr val="3C637C"/>
                </a:solidFill>
                <a:latin typeface="Open Sans"/>
                <a:cs typeface="Open Sans"/>
              </a:rPr>
              <a:t>Frischh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uses Hyper Local revenue share business model powered by logistics of shopper network.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pic>
        <p:nvPicPr>
          <p:cNvPr id="4" name="Picture 3" descr="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2" y="1540553"/>
            <a:ext cx="7402182" cy="30105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EX-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" y="0"/>
            <a:ext cx="9136901" cy="5143500"/>
          </a:xfrm>
          <a:prstGeom prst="rect">
            <a:avLst/>
          </a:prstGeom>
        </p:spPr>
      </p:pic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887885" y="962465"/>
            <a:ext cx="653196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0B293D"/>
                </a:solidFill>
                <a:latin typeface="Open Sans"/>
                <a:cs typeface="Open Sans"/>
              </a:rPr>
              <a:t>Market </a:t>
            </a:r>
            <a:r>
              <a:rPr lang="en-US" sz="2500" b="1" dirty="0">
                <a:solidFill>
                  <a:srgbClr val="0B293D"/>
                </a:solidFill>
                <a:latin typeface="Open Sans"/>
                <a:cs typeface="Open Sans"/>
              </a:rPr>
              <a:t>Penetration</a:t>
            </a:r>
            <a:endParaRPr sz="2500" b="1" dirty="0">
              <a:solidFill>
                <a:srgbClr val="0B293D"/>
              </a:solidFill>
              <a:latin typeface="Open Sans"/>
              <a:cs typeface="Open Sans"/>
            </a:endParaRPr>
          </a:p>
        </p:txBody>
      </p:sp>
      <p:sp>
        <p:nvSpPr>
          <p:cNvPr id="5" name="Shape 117"/>
          <p:cNvSpPr txBox="1">
            <a:spLocks/>
          </p:cNvSpPr>
          <p:nvPr/>
        </p:nvSpPr>
        <p:spPr>
          <a:xfrm>
            <a:off x="1328287" y="1834573"/>
            <a:ext cx="7243937" cy="587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b="1" dirty="0" err="1" smtClean="0">
                <a:solidFill>
                  <a:srgbClr val="0B293D"/>
                </a:solidFill>
                <a:latin typeface="Open Sans"/>
                <a:cs typeface="Open Sans"/>
              </a:rPr>
              <a:t>Hyperlocal</a:t>
            </a:r>
            <a:r>
              <a:rPr lang="en-US" sz="1200" b="1" dirty="0" smtClean="0">
                <a:solidFill>
                  <a:srgbClr val="0B293D"/>
                </a:solidFill>
                <a:latin typeface="Open Sans"/>
                <a:cs typeface="Open Sans"/>
              </a:rPr>
              <a:t> marketing 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- </a:t>
            </a:r>
            <a:r>
              <a:rPr lang="en-US" sz="1200" dirty="0" err="1">
                <a:solidFill>
                  <a:srgbClr val="3C637C"/>
                </a:solidFill>
                <a:latin typeface="Open Sans"/>
                <a:cs typeface="Open Sans"/>
              </a:rPr>
              <a:t>Frischh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field staff will visit the consumer premises to educate them about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the benefits of the platform thereby taking offline orders.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sp>
        <p:nvSpPr>
          <p:cNvPr id="6" name="Shape 117"/>
          <p:cNvSpPr txBox="1">
            <a:spLocks/>
          </p:cNvSpPr>
          <p:nvPr/>
        </p:nvSpPr>
        <p:spPr>
          <a:xfrm>
            <a:off x="1327820" y="2539693"/>
            <a:ext cx="7243937" cy="587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b="1" dirty="0" err="1">
                <a:solidFill>
                  <a:srgbClr val="0B293D"/>
                </a:solidFill>
                <a:latin typeface="Open Sans"/>
                <a:cs typeface="Open Sans"/>
              </a:rPr>
              <a:t>Kirana</a:t>
            </a:r>
            <a:r>
              <a:rPr lang="en-US" sz="1200" b="1" dirty="0">
                <a:solidFill>
                  <a:srgbClr val="0B293D"/>
                </a:solidFill>
                <a:latin typeface="Open Sans"/>
                <a:cs typeface="Open Sans"/>
              </a:rPr>
              <a:t> Partnerships 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- </a:t>
            </a:r>
            <a:r>
              <a:rPr lang="en-US" sz="1200" dirty="0" err="1">
                <a:solidFill>
                  <a:srgbClr val="3C637C"/>
                </a:solidFill>
                <a:latin typeface="Open Sans"/>
                <a:cs typeface="Open Sans"/>
              </a:rPr>
              <a:t>Frischh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sales team will consistently work towards building an ever growing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partnership base of </a:t>
            </a:r>
            <a:r>
              <a:rPr lang="en-US" sz="1200" dirty="0" err="1">
                <a:solidFill>
                  <a:srgbClr val="3C637C"/>
                </a:solidFill>
                <a:latin typeface="Open Sans"/>
                <a:cs typeface="Open Sans"/>
              </a:rPr>
              <a:t>kirana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stores and retail vendors on a per target city basis.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  <p:sp>
        <p:nvSpPr>
          <p:cNvPr id="7" name="Shape 117"/>
          <p:cNvSpPr txBox="1">
            <a:spLocks/>
          </p:cNvSpPr>
          <p:nvPr/>
        </p:nvSpPr>
        <p:spPr>
          <a:xfrm>
            <a:off x="1339112" y="3350653"/>
            <a:ext cx="7243937" cy="587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B293D"/>
                </a:solidFill>
                <a:latin typeface="Open Sans"/>
                <a:cs typeface="Open Sans"/>
              </a:rPr>
              <a:t>Network Effect </a:t>
            </a:r>
            <a:r>
              <a:rPr lang="en-US" sz="1200" dirty="0">
                <a:solidFill>
                  <a:srgbClr val="2F4C5F"/>
                </a:solidFill>
                <a:latin typeface="Open Sans"/>
                <a:cs typeface="Open Sans"/>
              </a:rPr>
              <a:t>- </a:t>
            </a:r>
            <a:r>
              <a:rPr lang="en-US" sz="1200" dirty="0" err="1">
                <a:solidFill>
                  <a:srgbClr val="3C637C"/>
                </a:solidFill>
                <a:latin typeface="Open Sans"/>
                <a:cs typeface="Open Sans"/>
              </a:rPr>
              <a:t>Frischh</a:t>
            </a: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 will actively conduct promotion events to build a huge shopper network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C637C"/>
                </a:solidFill>
                <a:latin typeface="Open Sans"/>
                <a:cs typeface="Open Sans"/>
              </a:rPr>
              <a:t>locally by encouraging youngsters to do part time job.</a:t>
            </a:r>
            <a:endParaRPr lang="en-US" sz="1200" dirty="0">
              <a:solidFill>
                <a:srgbClr val="3C637C"/>
              </a:solidFill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717</Words>
  <Application>Microsoft Macintosh PowerPoint</Application>
  <PresentationFormat>On-screen Show (16:9)</PresentationFormat>
  <Paragraphs>74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Simple Light</vt:lpstr>
      <vt:lpstr>PowerPoint Presentation</vt:lpstr>
      <vt:lpstr>Problem</vt:lpstr>
      <vt:lpstr>Introducing Frischh</vt:lpstr>
      <vt:lpstr>Key Features</vt:lpstr>
      <vt:lpstr>How it works</vt:lpstr>
      <vt:lpstr>Market</vt:lpstr>
      <vt:lpstr>Competitive Advantage</vt:lpstr>
      <vt:lpstr>Business Model</vt:lpstr>
      <vt:lpstr>Market Penetration</vt:lpstr>
      <vt:lpstr>Team</vt:lpstr>
      <vt:lpstr>Funding</vt:lpstr>
      <vt:lpstr>Contact 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Frischh</dc:title>
  <cp:lastModifiedBy>sajeer arakka</cp:lastModifiedBy>
  <cp:revision>23</cp:revision>
  <dcterms:modified xsi:type="dcterms:W3CDTF">2018-02-15T05:07:57Z</dcterms:modified>
</cp:coreProperties>
</file>